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Override PartName="/ppt/notesSlides/notesSlide5.xml" ContentType="application/vnd.openxmlformats-officedocument.presentationml.notesSlide+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Default Extension="rels" ContentType="application/vnd.openxmlformats-package.relationships+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Default Extension="xlsx" ContentType="application/vnd.openxmlformats-officedocument.spreadsheetml.sheet"/>
  <Override PartName="/ppt/slideLayouts/slideLayout2.xml" ContentType="application/vnd.openxmlformats-officedocument.presentationml.slideLayout+xml"/>
  <Override PartName="/ppt/slides/slide1.xml" ContentType="application/vnd.openxmlformats-officedocument.presentationml.slide+xml"/>
  <Override PartName="/ppt/charts/chart2.xml" ContentType="application/vnd.openxmlformats-officedocument.drawingml.chart+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charts/chart3.xml" ContentType="application/vnd.openxmlformats-officedocument.drawingml.chart+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6" r:id="rId2"/>
    <p:sldId id="260" r:id="rId3"/>
    <p:sldId id="261" r:id="rId4"/>
    <p:sldId id="257" r:id="rId5"/>
    <p:sldId id="263" r:id="rId6"/>
    <p:sldId id="262" r:id="rId7"/>
    <p:sldId id="268" r:id="rId8"/>
    <p:sldId id="266" r:id="rId9"/>
    <p:sldId id="267" r:id="rId10"/>
    <p:sldId id="265"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PZF" initials="pzf"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2"/>
  <c:chart>
    <c:title>
      <c:tx>
        <c:rich>
          <a:bodyPr/>
          <a:lstStyle/>
          <a:p>
            <a:pPr>
              <a:defRPr/>
            </a:pPr>
            <a:r>
              <a:rPr lang="en-US" i="1" dirty="0" err="1" smtClean="0"/>
              <a:t>Pinus</a:t>
            </a:r>
            <a:r>
              <a:rPr lang="en-US" i="1" dirty="0" smtClean="0"/>
              <a:t> </a:t>
            </a:r>
            <a:r>
              <a:rPr lang="en-US" i="1" dirty="0" err="1" smtClean="0"/>
              <a:t>aristata</a:t>
            </a:r>
            <a:r>
              <a:rPr lang="en-US" i="1" dirty="0" smtClean="0"/>
              <a:t> </a:t>
            </a:r>
            <a:r>
              <a:rPr lang="en-US" i="0" dirty="0" smtClean="0"/>
              <a:t>Age </a:t>
            </a:r>
            <a:r>
              <a:rPr lang="en-US" b="1" i="0" dirty="0" smtClean="0"/>
              <a:t>Distribution</a:t>
            </a:r>
            <a:endParaRPr lang="en-US" i="1" dirty="0"/>
          </a:p>
        </c:rich>
      </c:tx>
      <c:layout>
        <c:manualLayout>
          <c:xMode val="edge"/>
          <c:yMode val="edge"/>
          <c:x val="0.36193545251288"/>
          <c:y val="0.0"/>
        </c:manualLayout>
      </c:layout>
    </c:title>
    <c:plotArea>
      <c:layout>
        <c:manualLayout>
          <c:layoutTarget val="inner"/>
          <c:xMode val="edge"/>
          <c:yMode val="edge"/>
          <c:x val="0.111944808982211"/>
          <c:y val="0.136709690291326"/>
          <c:w val="0.864907042869641"/>
          <c:h val="0.531700988275865"/>
        </c:manualLayout>
      </c:layout>
      <c:barChart>
        <c:barDir val="col"/>
        <c:grouping val="stacked"/>
        <c:ser>
          <c:idx val="0"/>
          <c:order val="0"/>
          <c:tx>
            <c:strRef>
              <c:f>Sheet1!$B$1</c:f>
              <c:strCache>
                <c:ptCount val="1"/>
                <c:pt idx="0">
                  <c:v>Column1</c:v>
                </c:pt>
              </c:strCache>
            </c:strRef>
          </c:tx>
          <c:cat>
            <c:strRef>
              <c:f>Sheet1!$A$2:$A$10</c:f>
              <c:strCache>
                <c:ptCount val="9"/>
                <c:pt idx="0">
                  <c:v>50-100</c:v>
                </c:pt>
                <c:pt idx="1">
                  <c:v>101-150</c:v>
                </c:pt>
                <c:pt idx="2">
                  <c:v>151-200</c:v>
                </c:pt>
                <c:pt idx="3">
                  <c:v>201-250</c:v>
                </c:pt>
                <c:pt idx="4">
                  <c:v>251-300</c:v>
                </c:pt>
                <c:pt idx="5">
                  <c:v>301-350</c:v>
                </c:pt>
                <c:pt idx="6">
                  <c:v>351-400</c:v>
                </c:pt>
                <c:pt idx="7">
                  <c:v>401-450</c:v>
                </c:pt>
                <c:pt idx="8">
                  <c:v>451-500</c:v>
                </c:pt>
              </c:strCache>
            </c:strRef>
          </c:cat>
          <c:val>
            <c:numRef>
              <c:f>Sheet1!$B$2:$B$10</c:f>
              <c:numCache>
                <c:formatCode>General</c:formatCode>
                <c:ptCount val="9"/>
                <c:pt idx="0">
                  <c:v>38.0</c:v>
                </c:pt>
                <c:pt idx="1">
                  <c:v>34.0</c:v>
                </c:pt>
                <c:pt idx="2">
                  <c:v>14.0</c:v>
                </c:pt>
                <c:pt idx="3">
                  <c:v>12.0</c:v>
                </c:pt>
                <c:pt idx="4">
                  <c:v>19.0</c:v>
                </c:pt>
                <c:pt idx="5">
                  <c:v>10.0</c:v>
                </c:pt>
                <c:pt idx="6">
                  <c:v>9.0</c:v>
                </c:pt>
                <c:pt idx="7">
                  <c:v>1.0</c:v>
                </c:pt>
                <c:pt idx="8">
                  <c:v>4.0</c:v>
                </c:pt>
              </c:numCache>
            </c:numRef>
          </c:val>
        </c:ser>
        <c:overlap val="100"/>
        <c:axId val="691740184"/>
        <c:axId val="690933432"/>
      </c:barChart>
      <c:catAx>
        <c:axId val="691740184"/>
        <c:scaling>
          <c:orientation val="minMax"/>
        </c:scaling>
        <c:axPos val="b"/>
        <c:title>
          <c:tx>
            <c:rich>
              <a:bodyPr/>
              <a:lstStyle/>
              <a:p>
                <a:pPr>
                  <a:defRPr/>
                </a:pPr>
                <a:r>
                  <a:rPr lang="en-US"/>
                  <a:t>Age (years)</a:t>
                </a:r>
              </a:p>
            </c:rich>
          </c:tx>
          <c:layout/>
        </c:title>
        <c:tickLblPos val="nextTo"/>
        <c:txPr>
          <a:bodyPr/>
          <a:lstStyle/>
          <a:p>
            <a:pPr>
              <a:defRPr sz="1400"/>
            </a:pPr>
            <a:endParaRPr lang="en-US"/>
          </a:p>
        </c:txPr>
        <c:crossAx val="690933432"/>
        <c:crosses val="autoZero"/>
        <c:auto val="1"/>
        <c:lblAlgn val="ctr"/>
        <c:lblOffset val="100"/>
      </c:catAx>
      <c:valAx>
        <c:axId val="690933432"/>
        <c:scaling>
          <c:orientation val="minMax"/>
        </c:scaling>
        <c:axPos val="l"/>
        <c:majorGridlines/>
        <c:title>
          <c:tx>
            <c:rich>
              <a:bodyPr/>
              <a:lstStyle/>
              <a:p>
                <a:pPr>
                  <a:defRPr/>
                </a:pPr>
                <a:r>
                  <a:rPr lang="en-US"/>
                  <a:t>Frequency of Trees</a:t>
                </a:r>
              </a:p>
            </c:rich>
          </c:tx>
          <c:layout/>
        </c:title>
        <c:numFmt formatCode="General" sourceLinked="1"/>
        <c:tickLblPos val="nextTo"/>
        <c:crossAx val="69174018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a:t>Plot 1331</a:t>
            </a:r>
          </a:p>
        </c:rich>
      </c:tx>
      <c:layout/>
    </c:title>
    <c:plotArea>
      <c:layout/>
      <c:barChart>
        <c:barDir val="col"/>
        <c:grouping val="stacked"/>
        <c:ser>
          <c:idx val="0"/>
          <c:order val="0"/>
          <c:tx>
            <c:strRef>
              <c:f>Sheet1!$B$1</c:f>
              <c:strCache>
                <c:ptCount val="1"/>
                <c:pt idx="0">
                  <c:v>Series 1</c:v>
                </c:pt>
              </c:strCache>
            </c:strRef>
          </c:tx>
          <c:cat>
            <c:strRef>
              <c:f>Sheet1!$A$2:$A$18</c:f>
              <c:strCache>
                <c:ptCount val="4"/>
                <c:pt idx="0">
                  <c:v>Category 1</c:v>
                </c:pt>
                <c:pt idx="1">
                  <c:v>Category 2</c:v>
                </c:pt>
                <c:pt idx="2">
                  <c:v>Category 3</c:v>
                </c:pt>
                <c:pt idx="3">
                  <c:v>Category 4</c:v>
                </c:pt>
              </c:strCache>
            </c:strRef>
          </c:cat>
          <c:val>
            <c:numRef>
              <c:f>Sheet1!$B$2:$B$18</c:f>
              <c:numCache>
                <c:formatCode>General</c:formatCode>
                <c:ptCount val="17"/>
                <c:pt idx="0">
                  <c:v>187.0</c:v>
                </c:pt>
                <c:pt idx="1">
                  <c:v>176.0</c:v>
                </c:pt>
                <c:pt idx="2">
                  <c:v>310.0</c:v>
                </c:pt>
                <c:pt idx="3">
                  <c:v>155.0</c:v>
                </c:pt>
                <c:pt idx="4">
                  <c:v>191.0</c:v>
                </c:pt>
                <c:pt idx="5">
                  <c:v>99.0</c:v>
                </c:pt>
                <c:pt idx="6">
                  <c:v>191.0</c:v>
                </c:pt>
                <c:pt idx="7">
                  <c:v>160.0</c:v>
                </c:pt>
                <c:pt idx="8">
                  <c:v>308.0</c:v>
                </c:pt>
                <c:pt idx="9">
                  <c:v>77.0</c:v>
                </c:pt>
                <c:pt idx="10">
                  <c:v>300.0</c:v>
                </c:pt>
                <c:pt idx="11">
                  <c:v>239.0</c:v>
                </c:pt>
                <c:pt idx="12">
                  <c:v>110.0</c:v>
                </c:pt>
                <c:pt idx="13">
                  <c:v>266.0</c:v>
                </c:pt>
                <c:pt idx="14">
                  <c:v>248.0</c:v>
                </c:pt>
                <c:pt idx="15">
                  <c:v>296.0</c:v>
                </c:pt>
                <c:pt idx="16">
                  <c:v>94.0</c:v>
                </c:pt>
              </c:numCache>
            </c:numRef>
          </c:val>
        </c:ser>
        <c:overlap val="100"/>
        <c:axId val="669833928"/>
        <c:axId val="671068440"/>
      </c:barChart>
      <c:catAx>
        <c:axId val="669833928"/>
        <c:scaling>
          <c:orientation val="minMax"/>
        </c:scaling>
        <c:delete val="1"/>
        <c:axPos val="b"/>
        <c:title>
          <c:tx>
            <c:rich>
              <a:bodyPr/>
              <a:lstStyle/>
              <a:p>
                <a:pPr>
                  <a:defRPr/>
                </a:pPr>
                <a:r>
                  <a:rPr lang="en-US"/>
                  <a:t>Trees</a:t>
                </a:r>
              </a:p>
            </c:rich>
          </c:tx>
          <c:layout/>
        </c:title>
        <c:tickLblPos val="none"/>
        <c:crossAx val="671068440"/>
        <c:crosses val="autoZero"/>
        <c:auto val="1"/>
        <c:lblAlgn val="ctr"/>
        <c:lblOffset val="100"/>
      </c:catAx>
      <c:valAx>
        <c:axId val="671068440"/>
        <c:scaling>
          <c:orientation val="minMax"/>
        </c:scaling>
        <c:axPos val="l"/>
        <c:majorGridlines/>
        <c:title>
          <c:tx>
            <c:rich>
              <a:bodyPr/>
              <a:lstStyle/>
              <a:p>
                <a:pPr>
                  <a:defRPr/>
                </a:pPr>
                <a:r>
                  <a:rPr lang="en-US"/>
                  <a:t>Age (years)</a:t>
                </a:r>
              </a:p>
            </c:rich>
          </c:tx>
          <c:layout/>
        </c:title>
        <c:numFmt formatCode="General" sourceLinked="1"/>
        <c:tickLblPos val="nextTo"/>
        <c:crossAx val="669833928"/>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a:t>Plot 1278</a:t>
            </a:r>
          </a:p>
        </c:rich>
      </c:tx>
      <c:layout/>
    </c:title>
    <c:plotArea>
      <c:layout>
        <c:manualLayout>
          <c:layoutTarget val="inner"/>
          <c:xMode val="edge"/>
          <c:yMode val="edge"/>
          <c:x val="0.149125044070984"/>
          <c:y val="0.201954591202415"/>
          <c:w val="0.797686567164179"/>
          <c:h val="0.676250370019537"/>
        </c:manualLayout>
      </c:layout>
      <c:barChart>
        <c:barDir val="col"/>
        <c:grouping val="stacked"/>
        <c:ser>
          <c:idx val="0"/>
          <c:order val="0"/>
          <c:tx>
            <c:strRef>
              <c:f>Sheet1!$B$1</c:f>
              <c:strCache>
                <c:ptCount val="1"/>
                <c:pt idx="0">
                  <c:v>Series 1</c:v>
                </c:pt>
              </c:strCache>
            </c:strRef>
          </c:tx>
          <c:cat>
            <c:strRef>
              <c:f>Sheet1!$A$2:$A$11</c:f>
              <c:strCache>
                <c:ptCount val="4"/>
                <c:pt idx="0">
                  <c:v>Category 1</c:v>
                </c:pt>
                <c:pt idx="1">
                  <c:v>Category 2</c:v>
                </c:pt>
                <c:pt idx="2">
                  <c:v>Category 3</c:v>
                </c:pt>
                <c:pt idx="3">
                  <c:v>Category 4</c:v>
                </c:pt>
              </c:strCache>
            </c:strRef>
          </c:cat>
          <c:val>
            <c:numRef>
              <c:f>Sheet1!$B$2:$B$11</c:f>
              <c:numCache>
                <c:formatCode>General</c:formatCode>
                <c:ptCount val="10"/>
                <c:pt idx="0">
                  <c:v>108.0</c:v>
                </c:pt>
                <c:pt idx="1">
                  <c:v>39.0</c:v>
                </c:pt>
                <c:pt idx="2">
                  <c:v>94.0</c:v>
                </c:pt>
                <c:pt idx="3">
                  <c:v>80.0</c:v>
                </c:pt>
                <c:pt idx="4">
                  <c:v>86.0</c:v>
                </c:pt>
                <c:pt idx="5">
                  <c:v>95.0</c:v>
                </c:pt>
                <c:pt idx="6">
                  <c:v>78.0</c:v>
                </c:pt>
                <c:pt idx="7">
                  <c:v>65.0</c:v>
                </c:pt>
                <c:pt idx="8">
                  <c:v>84.0</c:v>
                </c:pt>
                <c:pt idx="9">
                  <c:v>84.0</c:v>
                </c:pt>
              </c:numCache>
            </c:numRef>
          </c:val>
        </c:ser>
        <c:overlap val="100"/>
        <c:axId val="671172984"/>
        <c:axId val="694029768"/>
      </c:barChart>
      <c:catAx>
        <c:axId val="671172984"/>
        <c:scaling>
          <c:orientation val="minMax"/>
        </c:scaling>
        <c:delete val="1"/>
        <c:axPos val="b"/>
        <c:title>
          <c:tx>
            <c:rich>
              <a:bodyPr/>
              <a:lstStyle/>
              <a:p>
                <a:pPr>
                  <a:defRPr/>
                </a:pPr>
                <a:r>
                  <a:rPr lang="en-US"/>
                  <a:t>Trees</a:t>
                </a:r>
              </a:p>
            </c:rich>
          </c:tx>
          <c:layout/>
        </c:title>
        <c:tickLblPos val="none"/>
        <c:crossAx val="694029768"/>
        <c:crosses val="autoZero"/>
        <c:auto val="1"/>
        <c:lblAlgn val="ctr"/>
        <c:lblOffset val="100"/>
      </c:catAx>
      <c:valAx>
        <c:axId val="694029768"/>
        <c:scaling>
          <c:orientation val="minMax"/>
        </c:scaling>
        <c:axPos val="l"/>
        <c:majorGridlines/>
        <c:title>
          <c:tx>
            <c:rich>
              <a:bodyPr/>
              <a:lstStyle/>
              <a:p>
                <a:pPr>
                  <a:defRPr/>
                </a:pPr>
                <a:r>
                  <a:rPr lang="en-US"/>
                  <a:t>Age (years)</a:t>
                </a:r>
              </a:p>
            </c:rich>
          </c:tx>
          <c:layout/>
        </c:title>
        <c:numFmt formatCode="General" sourceLinked="1"/>
        <c:tickLblPos val="nextTo"/>
        <c:crossAx val="671172984"/>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2"/>
  <c:chart>
    <c:autoTitleDeleted val="1"/>
    <c:plotArea>
      <c:layout/>
      <c:pieChart>
        <c:varyColors val="1"/>
        <c:ser>
          <c:idx val="0"/>
          <c:order val="0"/>
          <c:tx>
            <c:strRef>
              <c:f>Sheet1!$B$1</c:f>
              <c:strCache>
                <c:ptCount val="1"/>
                <c:pt idx="0">
                  <c:v>Sales</c:v>
                </c:pt>
              </c:strCache>
            </c:strRef>
          </c:tx>
          <c:cat>
            <c:strRef>
              <c:f>Sheet1!$A$2:$A$3</c:f>
              <c:strCache>
                <c:ptCount val="2"/>
                <c:pt idx="0">
                  <c:v>Uneven Aged</c:v>
                </c:pt>
                <c:pt idx="1">
                  <c:v>Even Aged</c:v>
                </c:pt>
              </c:strCache>
            </c:strRef>
          </c:cat>
          <c:val>
            <c:numRef>
              <c:f>Sheet1!$B$2:$B$3</c:f>
              <c:numCache>
                <c:formatCode>General</c:formatCode>
                <c:ptCount val="2"/>
                <c:pt idx="0">
                  <c:v>13.0</c:v>
                </c:pt>
                <c:pt idx="1">
                  <c:v>5.0</c:v>
                </c:pt>
              </c:numCache>
            </c:numRef>
          </c:val>
        </c:ser>
        <c:dLbls>
          <c:showPercent val="1"/>
        </c:dLbls>
        <c:firstSliceAng val="0"/>
      </c:pieChart>
    </c:plotArea>
    <c:legend>
      <c:legendPos val="r"/>
      <c:layout>
        <c:manualLayout>
          <c:xMode val="edge"/>
          <c:yMode val="edge"/>
          <c:x val="0.686834468725117"/>
          <c:y val="0.12588415193456"/>
          <c:w val="0.230768527529564"/>
          <c:h val="0.192676019062768"/>
        </c:manualLayout>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479C5-7599-5848-BCA3-1139005C1480}" type="datetimeFigureOut">
              <a:rPr lang="en-US" smtClean="0"/>
              <a:pPr/>
              <a:t>4/11/12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8550A-6874-ED4A-AB5F-8215D0CB0E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this study is to use </a:t>
            </a:r>
            <a:r>
              <a:rPr lang="en-US" sz="1200" kern="1200" dirty="0" err="1" smtClean="0">
                <a:solidFill>
                  <a:schemeClr val="tx1"/>
                </a:solidFill>
                <a:latin typeface="+mn-lt"/>
                <a:ea typeface="+mn-ea"/>
                <a:cs typeface="+mn-cs"/>
              </a:rPr>
              <a:t>dendrochronolgy</a:t>
            </a:r>
            <a:r>
              <a:rPr lang="en-US" sz="1200" kern="1200" dirty="0" smtClean="0">
                <a:solidFill>
                  <a:schemeClr val="tx1"/>
                </a:solidFill>
                <a:latin typeface="+mn-lt"/>
                <a:ea typeface="+mn-ea"/>
                <a:cs typeface="+mn-cs"/>
              </a:rPr>
              <a:t> to reconstruct fire regimes and fire-climate relationships of bristlecone pine forests of the San Francisco Peaks. Comparing the reconstructed historical fire regime to the current management will determine how the forest burned in the past in terms of fire type (lethal/non-lethal), size, and frequency.  This data will be compared to the modern fire regime and to predicted climate changes. These comparisons will help forest managers assess if the forest is sustainable or if it is at increasingly high risk for severe fire, especially as the climate warms.</a:t>
            </a:r>
          </a:p>
          <a:p>
            <a:endParaRPr lang="en-US" dirty="0"/>
          </a:p>
        </p:txBody>
      </p:sp>
      <p:sp>
        <p:nvSpPr>
          <p:cNvPr id="4" name="Slide Number Placeholder 3"/>
          <p:cNvSpPr>
            <a:spLocks noGrp="1"/>
          </p:cNvSpPr>
          <p:nvPr>
            <p:ph type="sldNum" sz="quarter" idx="10"/>
          </p:nvPr>
        </p:nvSpPr>
        <p:spPr/>
        <p:txBody>
          <a:bodyPr/>
          <a:lstStyle/>
          <a:p>
            <a:fld id="{548A4AAB-C5B9-0943-AC86-786B901ADAB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Previously, NAU researchers Allison </a:t>
            </a:r>
            <a:r>
              <a:rPr lang="en-US" sz="1200" kern="1200" dirty="0" err="1" smtClean="0">
                <a:solidFill>
                  <a:schemeClr val="tx1"/>
                </a:solidFill>
                <a:latin typeface="+mn-lt"/>
                <a:ea typeface="+mn-ea"/>
                <a:cs typeface="+mn-cs"/>
              </a:rPr>
              <a:t>Cocke</a:t>
            </a:r>
            <a:r>
              <a:rPr lang="en-US" sz="1200" kern="1200" dirty="0" smtClean="0">
                <a:solidFill>
                  <a:schemeClr val="tx1"/>
                </a:solidFill>
                <a:latin typeface="+mn-lt"/>
                <a:ea typeface="+mn-ea"/>
                <a:cs typeface="+mn-cs"/>
              </a:rPr>
              <a:t> and Peter </a:t>
            </a:r>
            <a:r>
              <a:rPr lang="en-US" sz="1200" kern="1200" dirty="0" err="1" smtClean="0">
                <a:solidFill>
                  <a:schemeClr val="tx1"/>
                </a:solidFill>
                <a:latin typeface="+mn-lt"/>
                <a:ea typeface="+mn-ea"/>
                <a:cs typeface="+mn-cs"/>
              </a:rPr>
              <a:t>Fulé</a:t>
            </a:r>
            <a:r>
              <a:rPr lang="en-US" sz="1200" kern="1200" dirty="0" smtClean="0">
                <a:solidFill>
                  <a:schemeClr val="tx1"/>
                </a:solidFill>
                <a:latin typeface="+mn-lt"/>
                <a:ea typeface="+mn-ea"/>
                <a:cs typeface="+mn-cs"/>
              </a:rPr>
              <a:t> set up plots on the south face of the Peaks, measured forest structure and used the evidence from </a:t>
            </a:r>
            <a:r>
              <a:rPr lang="en-US" sz="1200" kern="1200" dirty="0" err="1" smtClean="0">
                <a:solidFill>
                  <a:schemeClr val="tx1"/>
                </a:solidFill>
                <a:latin typeface="+mn-lt"/>
                <a:ea typeface="+mn-ea"/>
                <a:cs typeface="+mn-cs"/>
              </a:rPr>
              <a:t>dendrochronological</a:t>
            </a:r>
            <a:r>
              <a:rPr lang="en-US" sz="1200" kern="1200" dirty="0" smtClean="0">
                <a:solidFill>
                  <a:schemeClr val="tx1"/>
                </a:solidFill>
                <a:latin typeface="+mn-lt"/>
                <a:ea typeface="+mn-ea"/>
                <a:cs typeface="+mn-cs"/>
              </a:rPr>
              <a:t> analysis of tree rings to determine what the forest was like at the time of European settlement around 1876 (</a:t>
            </a:r>
            <a:r>
              <a:rPr lang="en-US" sz="1200" kern="1200" dirty="0" err="1" smtClean="0">
                <a:solidFill>
                  <a:schemeClr val="tx1"/>
                </a:solidFill>
                <a:latin typeface="+mn-lt"/>
                <a:ea typeface="+mn-ea"/>
                <a:cs typeface="+mn-cs"/>
              </a:rPr>
              <a:t>Cocke</a:t>
            </a:r>
            <a:r>
              <a:rPr lang="en-US" sz="1200" kern="1200" dirty="0" smtClean="0">
                <a:solidFill>
                  <a:schemeClr val="tx1"/>
                </a:solidFill>
                <a:latin typeface="+mn-lt"/>
                <a:ea typeface="+mn-ea"/>
                <a:cs typeface="+mn-cs"/>
              </a:rPr>
              <a:t> et al. 2005). Twenty-three of their plots are in bristlecone pine forest; these were used as the basis of my data together with fire-scarred samples and tree age data. These plots are along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aCHECK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t>
            </a:r>
            <a:r>
              <a:rPr lang="en-US" sz="1200" kern="1200" baseline="0" dirty="0" smtClean="0">
                <a:solidFill>
                  <a:schemeClr val="tx1"/>
                </a:solidFill>
                <a:latin typeface="+mn-lt"/>
                <a:ea typeface="+mn-ea"/>
                <a:cs typeface="+mn-cs"/>
              </a:rPr>
              <a:t> altitudinal band. NOTE: highest forest in </a:t>
            </a:r>
            <a:r>
              <a:rPr lang="en-US" sz="1200" kern="1200" baseline="0" dirty="0" err="1" smtClean="0">
                <a:solidFill>
                  <a:schemeClr val="tx1"/>
                </a:solidFill>
                <a:latin typeface="+mn-lt"/>
                <a:ea typeface="+mn-ea"/>
                <a:cs typeface="+mn-cs"/>
              </a:rPr>
              <a:t>Az</a:t>
            </a:r>
            <a:r>
              <a:rPr lang="en-US" sz="1200" kern="1200" baseline="0" dirty="0" smtClean="0">
                <a:solidFill>
                  <a:schemeClr val="tx1"/>
                </a:solidFill>
                <a:latin typeface="+mn-lt"/>
                <a:ea typeface="+mn-ea"/>
                <a:cs typeface="+mn-cs"/>
              </a:rPr>
              <a:t>, very rare habitat type, concerns about warming climate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AE88550A-6874-ED4A-AB5F-8215D0CB0E8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whole landscape, range of ages up to about 500 years.</a:t>
            </a:r>
            <a:r>
              <a:rPr lang="en-US" baseline="0" dirty="0" smtClean="0"/>
              <a:t> Overall UNEVEN-AGED. No evidence of large severe disturbance wiping out entire forest at once in the last 500 yrs.</a:t>
            </a:r>
            <a:endParaRPr lang="en-US" dirty="0"/>
          </a:p>
        </p:txBody>
      </p:sp>
      <p:sp>
        <p:nvSpPr>
          <p:cNvPr id="4" name="Slide Number Placeholder 3"/>
          <p:cNvSpPr>
            <a:spLocks noGrp="1"/>
          </p:cNvSpPr>
          <p:nvPr>
            <p:ph type="sldNum" sz="quarter" idx="10"/>
          </p:nvPr>
        </p:nvSpPr>
        <p:spPr/>
        <p:txBody>
          <a:bodyPr/>
          <a:lstStyle/>
          <a:p>
            <a:fld id="{AE88550A-6874-ED4A-AB5F-8215D0CB0E8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 scars provide evidence for frequent surface fires</a:t>
            </a:r>
            <a:endParaRPr lang="en-US" dirty="0"/>
          </a:p>
        </p:txBody>
      </p:sp>
      <p:sp>
        <p:nvSpPr>
          <p:cNvPr id="4" name="Slide Number Placeholder 3"/>
          <p:cNvSpPr>
            <a:spLocks noGrp="1"/>
          </p:cNvSpPr>
          <p:nvPr>
            <p:ph type="sldNum" sz="quarter" idx="10"/>
          </p:nvPr>
        </p:nvSpPr>
        <p:spPr/>
        <p:txBody>
          <a:bodyPr/>
          <a:lstStyle/>
          <a:p>
            <a:fld id="{AE88550A-6874-ED4A-AB5F-8215D0CB0E86}"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tree age &amp; fire scar data we can conclude that the Bristlecone forests are overall uneven aged due to mixed severity fires in the past 500 years. Although the relationship of this data and climate change is yet to be determined, this data is useful to restore these forests to become more</a:t>
            </a:r>
            <a:r>
              <a:rPr lang="en-US" baseline="0" dirty="0" smtClean="0"/>
              <a:t> resilient </a:t>
            </a:r>
            <a:r>
              <a:rPr lang="en-US" baseline="0" dirty="0" smtClean="0"/>
              <a:t>as the climate warms.</a:t>
            </a:r>
            <a:r>
              <a:rPr lang="en-US" dirty="0" smtClean="0"/>
              <a:t> FIRST PIAR FIRE REGIME STUDY IN SW,</a:t>
            </a:r>
            <a:r>
              <a:rPr lang="en-US" baseline="0" dirty="0" smtClean="0"/>
              <a:t> </a:t>
            </a:r>
            <a:r>
              <a:rPr lang="en-US" dirty="0" smtClean="0"/>
              <a:t>FOREST CHANGES (COCKE DATA) = MORE CONTINUOUS FUEL (FOREST DENSITY)</a:t>
            </a:r>
            <a:r>
              <a:rPr lang="en-US" baseline="0" dirty="0" smtClean="0"/>
              <a:t>, </a:t>
            </a:r>
            <a:r>
              <a:rPr lang="en-US" dirty="0" smtClean="0"/>
              <a:t>CLIMATE WARMING,</a:t>
            </a:r>
            <a:r>
              <a:rPr lang="en-US" baseline="0" dirty="0" smtClean="0"/>
              <a:t> </a:t>
            </a:r>
            <a:r>
              <a:rPr lang="en-US" dirty="0" smtClean="0"/>
              <a:t>RISK OF HIGHLY SEVERE FIRE, FOREST LOSS, RIO DE FLAG WATERSHED</a:t>
            </a:r>
          </a:p>
          <a:p>
            <a:endParaRPr lang="en-US" dirty="0"/>
          </a:p>
        </p:txBody>
      </p:sp>
      <p:sp>
        <p:nvSpPr>
          <p:cNvPr id="4" name="Slide Number Placeholder 3"/>
          <p:cNvSpPr>
            <a:spLocks noGrp="1"/>
          </p:cNvSpPr>
          <p:nvPr>
            <p:ph type="sldNum" sz="quarter" idx="10"/>
          </p:nvPr>
        </p:nvSpPr>
        <p:spPr/>
        <p:txBody>
          <a:bodyPr/>
          <a:lstStyle/>
          <a:p>
            <a:fld id="{AE88550A-6874-ED4A-AB5F-8215D0CB0E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2BEBC2-875F-CA4E-A8E2-915CB663BF3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BEBC2-875F-CA4E-A8E2-915CB663BF3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BEBC2-875F-CA4E-A8E2-915CB663BF3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BEBC2-875F-CA4E-A8E2-915CB663BF3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BEBC2-875F-CA4E-A8E2-915CB663BF3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2BEBC2-875F-CA4E-A8E2-915CB663BF37}"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BEBC2-875F-CA4E-A8E2-915CB663BF37}" type="datetimeFigureOut">
              <a:rPr lang="en-US" smtClean="0"/>
              <a:pPr/>
              <a:t>4/11/12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2BEBC2-875F-CA4E-A8E2-915CB663BF37}" type="datetimeFigureOut">
              <a:rPr lang="en-US" smtClean="0"/>
              <a:pPr/>
              <a:t>4/11/12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BEBC2-875F-CA4E-A8E2-915CB663BF37}" type="datetimeFigureOut">
              <a:rPr lang="en-US" smtClean="0"/>
              <a:pPr/>
              <a:t>4/11/12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BEBC2-875F-CA4E-A8E2-915CB663BF37}"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BEBC2-875F-CA4E-A8E2-915CB663BF37}"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DFEA-5D22-6E4C-B0C6-E75DF51641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BEBC2-875F-CA4E-A8E2-915CB663BF37}" type="datetimeFigureOut">
              <a:rPr lang="en-US" smtClean="0"/>
              <a:pPr/>
              <a:t>4/11/12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DFEA-5D22-6E4C-B0C6-E75DF51641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gif"/><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3762"/>
            <a:ext cx="7772400" cy="1470025"/>
          </a:xfrm>
        </p:spPr>
        <p:txBody>
          <a:bodyPr/>
          <a:lstStyle/>
          <a:p>
            <a:r>
              <a:rPr lang="en-US" dirty="0" smtClean="0"/>
              <a:t>Climate-Fire Relationships in a Rare High Elevation Forest</a:t>
            </a:r>
            <a:endParaRPr lang="en-US" dirty="0"/>
          </a:p>
        </p:txBody>
      </p:sp>
      <p:sp>
        <p:nvSpPr>
          <p:cNvPr id="3" name="Subtitle 2"/>
          <p:cNvSpPr>
            <a:spLocks noGrp="1"/>
          </p:cNvSpPr>
          <p:nvPr>
            <p:ph type="subTitle" idx="1"/>
          </p:nvPr>
        </p:nvSpPr>
        <p:spPr>
          <a:xfrm>
            <a:off x="1371600" y="3886200"/>
            <a:ext cx="6400800" cy="1333500"/>
          </a:xfrm>
        </p:spPr>
        <p:txBody>
          <a:bodyPr/>
          <a:lstStyle/>
          <a:p>
            <a:r>
              <a:rPr lang="en-US" dirty="0" smtClean="0"/>
              <a:t>Danielle Klaas</a:t>
            </a:r>
          </a:p>
          <a:p>
            <a:r>
              <a:rPr lang="en-US" dirty="0" smtClean="0"/>
              <a:t>Mentor: Dr. Pete </a:t>
            </a:r>
            <a:r>
              <a:rPr lang="en-US" dirty="0" err="1" smtClean="0"/>
              <a:t>Fulé</a:t>
            </a:r>
            <a:endParaRPr lang="en-US" dirty="0"/>
          </a:p>
        </p:txBody>
      </p:sp>
      <p:pic>
        <p:nvPicPr>
          <p:cNvPr id="4" name="Picture 3" descr="sunset_high_res.JPG"/>
          <p:cNvPicPr>
            <a:picLocks noChangeAspect="1"/>
          </p:cNvPicPr>
          <p:nvPr/>
        </p:nvPicPr>
        <p:blipFill>
          <a:blip r:embed="rId2"/>
          <a:stretch>
            <a:fillRect/>
          </a:stretch>
        </p:blipFill>
        <p:spPr>
          <a:xfrm>
            <a:off x="7029450" y="4038600"/>
            <a:ext cx="2114550" cy="2819400"/>
          </a:xfrm>
          <a:prstGeom prst="rect">
            <a:avLst/>
          </a:prstGeom>
        </p:spPr>
      </p:pic>
      <p:pic>
        <p:nvPicPr>
          <p:cNvPr id="5" name="Picture 4" descr="Nasa Logo.jpg"/>
          <p:cNvPicPr>
            <a:picLocks noChangeAspect="1"/>
          </p:cNvPicPr>
          <p:nvPr/>
        </p:nvPicPr>
        <p:blipFill>
          <a:blip r:embed="rId3"/>
          <a:stretch>
            <a:fillRect/>
          </a:stretch>
        </p:blipFill>
        <p:spPr>
          <a:xfrm>
            <a:off x="6350" y="4876800"/>
            <a:ext cx="2450818" cy="1981200"/>
          </a:xfrm>
          <a:prstGeom prst="rect">
            <a:avLst/>
          </a:prstGeom>
        </p:spPr>
      </p:pic>
      <p:pic>
        <p:nvPicPr>
          <p:cNvPr id="8" name="Picture 7" descr="San%20Francisco%20Peaks.jpg"/>
          <p:cNvPicPr>
            <a:picLocks noChangeAspect="1"/>
          </p:cNvPicPr>
          <p:nvPr/>
        </p:nvPicPr>
        <p:blipFill>
          <a:blip r:embed="rId4"/>
          <a:stretch>
            <a:fillRect/>
          </a:stretch>
        </p:blipFill>
        <p:spPr>
          <a:xfrm>
            <a:off x="0" y="0"/>
            <a:ext cx="9144000" cy="21637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Acknowledgements</a:t>
            </a:r>
            <a:endParaRPr lang="en-US" dirty="0"/>
          </a:p>
        </p:txBody>
      </p:sp>
      <p:sp>
        <p:nvSpPr>
          <p:cNvPr id="3" name="Subtitle 2"/>
          <p:cNvSpPr>
            <a:spLocks noGrp="1"/>
          </p:cNvSpPr>
          <p:nvPr>
            <p:ph type="subTitle" idx="1"/>
          </p:nvPr>
        </p:nvSpPr>
        <p:spPr>
          <a:xfrm>
            <a:off x="1371600" y="2362200"/>
            <a:ext cx="6400800" cy="3711575"/>
          </a:xfrm>
        </p:spPr>
        <p:txBody>
          <a:bodyPr/>
          <a:lstStyle/>
          <a:p>
            <a:r>
              <a:rPr lang="en-US" dirty="0" smtClean="0">
                <a:solidFill>
                  <a:schemeClr val="tx1"/>
                </a:solidFill>
              </a:rPr>
              <a:t>Dr. Pete </a:t>
            </a:r>
            <a:r>
              <a:rPr lang="en-US" dirty="0" err="1" smtClean="0">
                <a:solidFill>
                  <a:schemeClr val="tx1"/>
                </a:solidFill>
              </a:rPr>
              <a:t>Fulé</a:t>
            </a:r>
            <a:endParaRPr lang="en-US" dirty="0" smtClean="0">
              <a:solidFill>
                <a:schemeClr val="tx1"/>
              </a:solidFill>
            </a:endParaRPr>
          </a:p>
          <a:p>
            <a:r>
              <a:rPr lang="en-US" dirty="0" smtClean="0">
                <a:solidFill>
                  <a:schemeClr val="tx1"/>
                </a:solidFill>
              </a:rPr>
              <a:t>NAU NASA Space Grant</a:t>
            </a:r>
            <a:endParaRPr lang="en-US" dirty="0" smtClean="0">
              <a:solidFill>
                <a:schemeClr val="tx1"/>
              </a:solidFill>
            </a:endParaRPr>
          </a:p>
          <a:p>
            <a:r>
              <a:rPr lang="en-US" dirty="0" smtClean="0">
                <a:solidFill>
                  <a:srgbClr val="000000"/>
                </a:solidFill>
              </a:rPr>
              <a:t>AZ </a:t>
            </a:r>
            <a:r>
              <a:rPr lang="en-US" dirty="0" smtClean="0">
                <a:solidFill>
                  <a:srgbClr val="000000"/>
                </a:solidFill>
              </a:rPr>
              <a:t>Space Consortium</a:t>
            </a:r>
          </a:p>
          <a:p>
            <a:r>
              <a:rPr lang="en-US" dirty="0" smtClean="0">
                <a:solidFill>
                  <a:srgbClr val="000000"/>
                </a:solidFill>
              </a:rPr>
              <a:t>NAU School of Forestry</a:t>
            </a:r>
            <a:endParaRPr lang="en-US" dirty="0">
              <a:solidFill>
                <a:srgbClr val="000000"/>
              </a:solidFill>
            </a:endParaRPr>
          </a:p>
        </p:txBody>
      </p:sp>
      <p:pic>
        <p:nvPicPr>
          <p:cNvPr id="4" name="Picture 3" descr="Nasa Logo.jpg"/>
          <p:cNvPicPr>
            <a:picLocks noChangeAspect="1"/>
          </p:cNvPicPr>
          <p:nvPr/>
        </p:nvPicPr>
        <p:blipFill>
          <a:blip r:embed="rId2"/>
          <a:stretch>
            <a:fillRect/>
          </a:stretch>
        </p:blipFill>
        <p:spPr>
          <a:xfrm>
            <a:off x="3733800" y="5564424"/>
            <a:ext cx="1600200" cy="1293576"/>
          </a:xfrm>
          <a:prstGeom prst="rect">
            <a:avLst/>
          </a:prstGeom>
        </p:spPr>
      </p:pic>
      <p:pic>
        <p:nvPicPr>
          <p:cNvPr id="5" name="Picture 4" descr="sunset_high_res.JPG"/>
          <p:cNvPicPr>
            <a:picLocks noChangeAspect="1"/>
          </p:cNvPicPr>
          <p:nvPr/>
        </p:nvPicPr>
        <p:blipFill>
          <a:blip r:embed="rId3"/>
          <a:stretch>
            <a:fillRect/>
          </a:stretch>
        </p:blipFill>
        <p:spPr>
          <a:xfrm>
            <a:off x="19050" y="5054600"/>
            <a:ext cx="1352550" cy="1803400"/>
          </a:xfrm>
          <a:prstGeom prst="rect">
            <a:avLst/>
          </a:prstGeom>
        </p:spPr>
      </p:pic>
      <p:pic>
        <p:nvPicPr>
          <p:cNvPr id="6" name="Picture 5" descr="NAU_PrimV_forestryV2.gif"/>
          <p:cNvPicPr>
            <a:picLocks noChangeAspect="1"/>
          </p:cNvPicPr>
          <p:nvPr/>
        </p:nvPicPr>
        <p:blipFill>
          <a:blip r:embed="rId4"/>
          <a:stretch>
            <a:fillRect/>
          </a:stretch>
        </p:blipFill>
        <p:spPr>
          <a:xfrm>
            <a:off x="8015619" y="5054600"/>
            <a:ext cx="885161" cy="1803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7000"/>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0" y="2590800"/>
            <a:ext cx="3276600" cy="923330"/>
          </a:xfrm>
          <a:prstGeom prst="rect">
            <a:avLst/>
          </a:prstGeom>
          <a:noFill/>
        </p:spPr>
        <p:txBody>
          <a:bodyPr wrap="square" rtlCol="0">
            <a:spAutoFit/>
          </a:bodyPr>
          <a:lstStyle/>
          <a:p>
            <a:r>
              <a:rPr lang="en-US" sz="5400" b="1" dirty="0" smtClean="0"/>
              <a:t>Questions</a:t>
            </a:r>
            <a:endParaRPr lang="en-US" sz="5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2667000" cy="1143000"/>
          </a:xfrm>
        </p:spPr>
        <p:txBody>
          <a:bodyPr>
            <a:normAutofit/>
          </a:bodyPr>
          <a:lstStyle/>
          <a:p>
            <a:r>
              <a:rPr lang="en-US" sz="3200" dirty="0" smtClean="0">
                <a:latin typeface="Arial"/>
                <a:cs typeface="Arial"/>
              </a:rPr>
              <a:t>My Study:</a:t>
            </a:r>
            <a:endParaRPr lang="en-US" sz="3200" dirty="0">
              <a:latin typeface="Arial"/>
              <a:cs typeface="Arial"/>
            </a:endParaRPr>
          </a:p>
        </p:txBody>
      </p:sp>
      <p:sp>
        <p:nvSpPr>
          <p:cNvPr id="7" name="Content Placeholder 6"/>
          <p:cNvSpPr>
            <a:spLocks noGrp="1"/>
          </p:cNvSpPr>
          <p:nvPr>
            <p:ph idx="1"/>
          </p:nvPr>
        </p:nvSpPr>
        <p:spPr>
          <a:xfrm>
            <a:off x="457200" y="1600200"/>
            <a:ext cx="8458200" cy="4876800"/>
          </a:xfrm>
        </p:spPr>
        <p:txBody>
          <a:bodyPr>
            <a:normAutofit/>
          </a:bodyPr>
          <a:lstStyle/>
          <a:p>
            <a:r>
              <a:rPr lang="en-US" dirty="0" smtClean="0"/>
              <a:t>Apply </a:t>
            </a:r>
            <a:r>
              <a:rPr lang="en-US" dirty="0" err="1" smtClean="0"/>
              <a:t>dendrochronology</a:t>
            </a:r>
            <a:r>
              <a:rPr lang="en-US" dirty="0" smtClean="0"/>
              <a:t> (tree-ring dating) to understand forest ecology.</a:t>
            </a:r>
          </a:p>
          <a:p>
            <a:r>
              <a:rPr lang="en-US" dirty="0" smtClean="0"/>
              <a:t>Reconstruct historical patterns of forest fires: severity and frequency.</a:t>
            </a:r>
          </a:p>
          <a:p>
            <a:pPr lvl="1"/>
            <a:r>
              <a:rPr lang="en-US" dirty="0" smtClean="0"/>
              <a:t>Severe fires kill entire groups of trees, after which even-aged tree groups form.</a:t>
            </a:r>
          </a:p>
          <a:p>
            <a:pPr lvl="1"/>
            <a:r>
              <a:rPr lang="en-US" dirty="0" smtClean="0"/>
              <a:t>Fire frequency determined from fire scarred trees.</a:t>
            </a:r>
          </a:p>
          <a:p>
            <a:r>
              <a:rPr lang="en-US" dirty="0"/>
              <a:t>C</a:t>
            </a:r>
            <a:r>
              <a:rPr lang="en-US" dirty="0" smtClean="0"/>
              <a:t>ompare historical conditions to current management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t>Hypotheses:</a:t>
            </a:r>
            <a:endParaRPr lang="en-US" dirty="0"/>
          </a:p>
        </p:txBody>
      </p:sp>
      <p:sp>
        <p:nvSpPr>
          <p:cNvPr id="3" name="Content Placeholder 2"/>
          <p:cNvSpPr>
            <a:spLocks noGrp="1"/>
          </p:cNvSpPr>
          <p:nvPr>
            <p:ph idx="1"/>
          </p:nvPr>
        </p:nvSpPr>
        <p:spPr>
          <a:xfrm>
            <a:off x="228600" y="1417638"/>
            <a:ext cx="4876800" cy="1676400"/>
          </a:xfrm>
        </p:spPr>
        <p:txBody>
          <a:bodyPr>
            <a:noAutofit/>
          </a:bodyPr>
          <a:lstStyle/>
          <a:p>
            <a:r>
              <a:rPr lang="en-US" sz="2800" dirty="0" smtClean="0"/>
              <a:t>Historically fires were mixed severity </a:t>
            </a:r>
          </a:p>
          <a:p>
            <a:r>
              <a:rPr lang="en-US" sz="2800" dirty="0" smtClean="0"/>
              <a:t>Modern </a:t>
            </a:r>
            <a:r>
              <a:rPr lang="en-US" sz="2800" dirty="0" smtClean="0"/>
              <a:t>management</a:t>
            </a:r>
            <a:r>
              <a:rPr lang="en-US" sz="2800" dirty="0" smtClean="0"/>
              <a:t> </a:t>
            </a:r>
            <a:r>
              <a:rPr lang="en-US" sz="2800" dirty="0" smtClean="0"/>
              <a:t>increased </a:t>
            </a:r>
            <a:r>
              <a:rPr lang="en-US" sz="2800" dirty="0" smtClean="0"/>
              <a:t>risk of large severe fires</a:t>
            </a:r>
          </a:p>
          <a:p>
            <a:endParaRPr lang="en-US" sz="2800" dirty="0" smtClean="0"/>
          </a:p>
          <a:p>
            <a:endParaRPr lang="en-US" sz="2800" dirty="0" smtClean="0"/>
          </a:p>
          <a:p>
            <a:endParaRPr lang="en-US" sz="2800" dirty="0"/>
          </a:p>
        </p:txBody>
      </p:sp>
      <p:pic>
        <p:nvPicPr>
          <p:cNvPr id="4" name="Picture 3" descr="Dendro-BristleconePine.png"/>
          <p:cNvPicPr>
            <a:picLocks noChangeAspect="1"/>
          </p:cNvPicPr>
          <p:nvPr/>
        </p:nvPicPr>
        <p:blipFill>
          <a:blip r:embed="rId2"/>
          <a:stretch>
            <a:fillRect/>
          </a:stretch>
        </p:blipFill>
        <p:spPr>
          <a:xfrm>
            <a:off x="5257800" y="457201"/>
            <a:ext cx="3104622" cy="6014332"/>
          </a:xfrm>
          <a:prstGeom prst="rect">
            <a:avLst/>
          </a:prstGeom>
        </p:spPr>
      </p:pic>
      <p:sp>
        <p:nvSpPr>
          <p:cNvPr id="5" name="Title 1"/>
          <p:cNvSpPr txBox="1">
            <a:spLocks/>
          </p:cNvSpPr>
          <p:nvPr/>
        </p:nvSpPr>
        <p:spPr>
          <a:xfrm>
            <a:off x="609600" y="3581400"/>
            <a:ext cx="29718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Analyze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p>
        </p:txBody>
      </p:sp>
      <p:sp>
        <p:nvSpPr>
          <p:cNvPr id="6" name="Content Placeholder 2"/>
          <p:cNvSpPr txBox="1">
            <a:spLocks/>
          </p:cNvSpPr>
          <p:nvPr/>
        </p:nvSpPr>
        <p:spPr>
          <a:xfrm>
            <a:off x="152400" y="4648200"/>
            <a:ext cx="4267200" cy="1676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Forest composition &amp; structure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Fire regimes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http://schemas.openxmlformats.org/drawingml/2006/main" xmlns:r="http://schemas.openxmlformats.org/officeDocument/2006/relationships" xmlns:p="http://schemas.openxmlformats.org/presentationml/2006/main" xmlns:mv="urn:schemas-microsoft-com:mac:vm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val="0"/>
              </a:ext>
            </a:extLst>
          </a:blip>
          <a:srcRect l="19442" t="27564" r="16784" b="25160"/>
          <a:stretch/>
        </p:blipFill>
        <p:spPr bwMode="auto">
          <a:xfrm>
            <a:off x="29527" y="825500"/>
            <a:ext cx="9084945" cy="5207000"/>
          </a:xfrm>
          <a:prstGeom prst="rect">
            <a:avLst/>
          </a:prstGeom>
          <a:ln>
            <a:noFill/>
          </a:ln>
          <a:extLst>
            <a:ext uri="{53640926-AAD7-44D8-BBD7-CCE9431645EC}">
              <a14:shadowObscured xmlns:a="http://schemas.openxmlformats.org/drawingml/2006/main" xmlns:r="http://schemas.openxmlformats.org/officeDocument/2006/relationships" xmlns:p="http://schemas.openxmlformats.org/presentationml/2006/main" xmlns:mv="urn:schemas-microsoft-com:mac:vm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457200" y="1143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3429000" y="2971800"/>
          <a:ext cx="5486400" cy="360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0" y="0"/>
          <a:ext cx="5105400" cy="337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62600" y="1524000"/>
            <a:ext cx="3048000" cy="923330"/>
          </a:xfrm>
          <a:prstGeom prst="rect">
            <a:avLst/>
          </a:prstGeom>
          <a:noFill/>
        </p:spPr>
        <p:txBody>
          <a:bodyPr wrap="square" rtlCol="0">
            <a:spAutoFit/>
          </a:bodyPr>
          <a:lstStyle/>
          <a:p>
            <a:pPr>
              <a:buFont typeface="Wingdings" pitchFamily="-101" charset="2"/>
              <a:buChar char="ß"/>
            </a:pPr>
            <a:r>
              <a:rPr lang="en-US" dirty="0" smtClean="0">
                <a:sym typeface="Wingdings"/>
              </a:rPr>
              <a:t>Even-Aged Stand</a:t>
            </a:r>
          </a:p>
          <a:p>
            <a:r>
              <a:rPr lang="en-US" dirty="0" smtClean="0">
                <a:sym typeface="Wingdings"/>
              </a:rPr>
              <a:t>= 70% of trees are within 30 years of each other</a:t>
            </a:r>
            <a:endParaRPr lang="en-US" dirty="0"/>
          </a:p>
        </p:txBody>
      </p:sp>
      <p:sp>
        <p:nvSpPr>
          <p:cNvPr id="5" name="TextBox 4"/>
          <p:cNvSpPr txBox="1"/>
          <p:nvPr/>
        </p:nvSpPr>
        <p:spPr>
          <a:xfrm>
            <a:off x="533400" y="4775200"/>
            <a:ext cx="2895600" cy="923330"/>
          </a:xfrm>
          <a:prstGeom prst="rect">
            <a:avLst/>
          </a:prstGeom>
          <a:noFill/>
        </p:spPr>
        <p:txBody>
          <a:bodyPr wrap="square" rtlCol="0">
            <a:spAutoFit/>
          </a:bodyPr>
          <a:lstStyle/>
          <a:p>
            <a:r>
              <a:rPr lang="en-US" dirty="0" smtClean="0"/>
              <a:t>Uneven-Aged Stand </a:t>
            </a:r>
            <a:r>
              <a:rPr lang="en-US" dirty="0" err="1" smtClean="0">
                <a:sym typeface="Wingdings"/>
              </a:rPr>
              <a:t></a:t>
            </a:r>
            <a:endParaRPr lang="en-US" dirty="0" smtClean="0">
              <a:sym typeface="Wingdings"/>
            </a:endParaRPr>
          </a:p>
          <a:p>
            <a:r>
              <a:rPr lang="en-US" dirty="0" smtClean="0">
                <a:sym typeface="Wingdings"/>
              </a:rPr>
              <a:t>= 70% of trees are not within 30 years of each other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362200" y="272534"/>
            <a:ext cx="4800600" cy="461665"/>
          </a:xfrm>
          <a:prstGeom prst="rect">
            <a:avLst/>
          </a:prstGeom>
          <a:noFill/>
        </p:spPr>
        <p:txBody>
          <a:bodyPr wrap="square" rtlCol="0">
            <a:spAutoFit/>
          </a:bodyPr>
          <a:lstStyle/>
          <a:p>
            <a:r>
              <a:rPr lang="en-US" sz="2400" dirty="0" err="1" smtClean="0"/>
              <a:t>Pinus</a:t>
            </a:r>
            <a:r>
              <a:rPr lang="en-US" sz="2400" dirty="0" smtClean="0"/>
              <a:t> </a:t>
            </a:r>
            <a:r>
              <a:rPr lang="en-US" sz="2400" dirty="0" err="1" smtClean="0"/>
              <a:t>Aristata</a:t>
            </a:r>
            <a:r>
              <a:rPr lang="en-US" sz="2400" dirty="0" smtClean="0"/>
              <a:t> Stand Age Distribution</a:t>
            </a:r>
            <a:endParaRPr lang="en-US" sz="2400" dirty="0"/>
          </a:p>
        </p:txBody>
      </p:sp>
      <p:graphicFrame>
        <p:nvGraphicFramePr>
          <p:cNvPr id="6" name="Chart 5"/>
          <p:cNvGraphicFramePr/>
          <p:nvPr/>
        </p:nvGraphicFramePr>
        <p:xfrm>
          <a:off x="-381000" y="1600200"/>
          <a:ext cx="6781800" cy="3657601"/>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usca9912.jpeg"/>
          <p:cNvPicPr>
            <a:picLocks noChangeAspect="1"/>
          </p:cNvPicPr>
          <p:nvPr/>
        </p:nvPicPr>
        <p:blipFill>
          <a:blip r:embed="rId3"/>
          <a:stretch>
            <a:fillRect/>
          </a:stretch>
        </p:blipFill>
        <p:spPr>
          <a:xfrm>
            <a:off x="4267200" y="3675910"/>
            <a:ext cx="4876800" cy="31820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q20.gif"/>
          <p:cNvPicPr>
            <a:picLocks noChangeAspect="1"/>
          </p:cNvPicPr>
          <p:nvPr/>
        </p:nvPicPr>
        <p:blipFill>
          <a:blip r:embed="rId3"/>
          <a:stretch>
            <a:fillRect/>
          </a:stretch>
        </p:blipFill>
        <p:spPr>
          <a:xfrm>
            <a:off x="3613666" y="1651576"/>
            <a:ext cx="5334000" cy="3232666"/>
          </a:xfrm>
          <a:prstGeom prst="rect">
            <a:avLst/>
          </a:prstGeom>
        </p:spPr>
      </p:pic>
      <p:sp>
        <p:nvSpPr>
          <p:cNvPr id="4" name="TextBox 3"/>
          <p:cNvSpPr txBox="1"/>
          <p:nvPr/>
        </p:nvSpPr>
        <p:spPr>
          <a:xfrm>
            <a:off x="228600" y="405080"/>
            <a:ext cx="8915400" cy="584776"/>
          </a:xfrm>
          <a:prstGeom prst="rect">
            <a:avLst/>
          </a:prstGeom>
          <a:noFill/>
        </p:spPr>
        <p:txBody>
          <a:bodyPr wrap="square" rtlCol="0">
            <a:spAutoFit/>
          </a:bodyPr>
          <a:lstStyle/>
          <a:p>
            <a:pPr algn="ctr"/>
            <a:r>
              <a:rPr lang="en-US" sz="3200" dirty="0" smtClean="0"/>
              <a:t>Fire </a:t>
            </a:r>
            <a:r>
              <a:rPr lang="en-US" sz="3200" dirty="0" smtClean="0"/>
              <a:t>Scars</a:t>
            </a:r>
            <a:endParaRPr lang="en-US" sz="3200" dirty="0"/>
          </a:p>
        </p:txBody>
      </p:sp>
      <p:sp>
        <p:nvSpPr>
          <p:cNvPr id="6" name="TextBox 5"/>
          <p:cNvSpPr txBox="1"/>
          <p:nvPr/>
        </p:nvSpPr>
        <p:spPr>
          <a:xfrm>
            <a:off x="2438400" y="5621894"/>
            <a:ext cx="5029200" cy="400110"/>
          </a:xfrm>
          <a:prstGeom prst="rect">
            <a:avLst/>
          </a:prstGeom>
          <a:noFill/>
        </p:spPr>
        <p:txBody>
          <a:bodyPr wrap="square" rtlCol="0">
            <a:spAutoFit/>
          </a:bodyPr>
          <a:lstStyle/>
          <a:p>
            <a:r>
              <a:rPr lang="en-US" sz="2000" dirty="0" smtClean="0"/>
              <a:t>Living		Snag		Stump		Log</a:t>
            </a:r>
            <a:endParaRPr lang="en-US" sz="2000" dirty="0"/>
          </a:p>
        </p:txBody>
      </p:sp>
      <p:sp>
        <p:nvSpPr>
          <p:cNvPr id="8" name="TextBox 7"/>
          <p:cNvSpPr txBox="1"/>
          <p:nvPr/>
        </p:nvSpPr>
        <p:spPr>
          <a:xfrm>
            <a:off x="2438400" y="5991226"/>
            <a:ext cx="5257800" cy="400110"/>
          </a:xfrm>
          <a:prstGeom prst="rect">
            <a:avLst/>
          </a:prstGeom>
          <a:noFill/>
        </p:spPr>
        <p:txBody>
          <a:bodyPr wrap="square" rtlCol="0">
            <a:spAutoFit/>
          </a:bodyPr>
          <a:lstStyle/>
          <a:p>
            <a:r>
              <a:rPr lang="en-US" sz="2000" dirty="0" smtClean="0"/>
              <a:t>   23		   9			    2			   2</a:t>
            </a:r>
            <a:endParaRPr lang="en-US" sz="2000" dirty="0"/>
          </a:p>
        </p:txBody>
      </p:sp>
      <p:cxnSp>
        <p:nvCxnSpPr>
          <p:cNvPr id="10" name="Straight Connector 9"/>
          <p:cNvCxnSpPr/>
          <p:nvPr/>
        </p:nvCxnSpPr>
        <p:spPr>
          <a:xfrm>
            <a:off x="2532888" y="5991226"/>
            <a:ext cx="4553712"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38200" y="1482298"/>
            <a:ext cx="1339334" cy="400110"/>
          </a:xfrm>
          <a:prstGeom prst="rect">
            <a:avLst/>
          </a:prstGeom>
          <a:noFill/>
        </p:spPr>
        <p:txBody>
          <a:bodyPr wrap="square" rtlCol="0">
            <a:spAutoFit/>
          </a:bodyPr>
          <a:lstStyle/>
          <a:p>
            <a:r>
              <a:rPr lang="en-US" sz="2000" dirty="0" smtClean="0"/>
              <a:t>Fire Years</a:t>
            </a:r>
            <a:endParaRPr lang="en-US" sz="2000" dirty="0"/>
          </a:p>
        </p:txBody>
      </p:sp>
      <p:sp>
        <p:nvSpPr>
          <p:cNvPr id="15" name="TextBox 14"/>
          <p:cNvSpPr txBox="1"/>
          <p:nvPr/>
        </p:nvSpPr>
        <p:spPr>
          <a:xfrm rot="5400000">
            <a:off x="1806833" y="5062835"/>
            <a:ext cx="3244334" cy="369332"/>
          </a:xfrm>
          <a:prstGeom prst="rect">
            <a:avLst/>
          </a:prstGeom>
          <a:noFill/>
        </p:spPr>
        <p:txBody>
          <a:bodyPr wrap="square" rtlCol="0">
            <a:spAutoFit/>
          </a:bodyPr>
          <a:lstStyle/>
          <a:p>
            <a:endParaRPr lang="en-US" dirty="0"/>
          </a:p>
        </p:txBody>
      </p:sp>
      <p:sp>
        <p:nvSpPr>
          <p:cNvPr id="16" name="TextBox 15"/>
          <p:cNvSpPr txBox="1"/>
          <p:nvPr/>
        </p:nvSpPr>
        <p:spPr>
          <a:xfrm>
            <a:off x="1099066" y="1973282"/>
            <a:ext cx="805934" cy="4370427"/>
          </a:xfrm>
          <a:prstGeom prst="rect">
            <a:avLst/>
          </a:prstGeom>
          <a:noFill/>
        </p:spPr>
        <p:txBody>
          <a:bodyPr wrap="square" rtlCol="0">
            <a:spAutoFit/>
          </a:bodyPr>
          <a:lstStyle/>
          <a:p>
            <a:r>
              <a:rPr lang="en-US" sz="2000" dirty="0" smtClean="0"/>
              <a:t>1729</a:t>
            </a:r>
          </a:p>
          <a:p>
            <a:r>
              <a:rPr lang="en-US" sz="2000" dirty="0" smtClean="0"/>
              <a:t>1752</a:t>
            </a:r>
          </a:p>
          <a:p>
            <a:r>
              <a:rPr lang="en-US" sz="2000" dirty="0" smtClean="0"/>
              <a:t>1754</a:t>
            </a:r>
          </a:p>
          <a:p>
            <a:r>
              <a:rPr lang="en-US" sz="2000" dirty="0" smtClean="0"/>
              <a:t>1773</a:t>
            </a:r>
          </a:p>
          <a:p>
            <a:r>
              <a:rPr lang="en-US" sz="2000" dirty="0" smtClean="0"/>
              <a:t>1780</a:t>
            </a:r>
          </a:p>
          <a:p>
            <a:r>
              <a:rPr lang="en-US" sz="2000" dirty="0" smtClean="0"/>
              <a:t>1799</a:t>
            </a:r>
          </a:p>
          <a:p>
            <a:r>
              <a:rPr lang="en-US" sz="2000" dirty="0" smtClean="0"/>
              <a:t>1805</a:t>
            </a:r>
          </a:p>
          <a:p>
            <a:r>
              <a:rPr lang="en-US" sz="2000" dirty="0" smtClean="0"/>
              <a:t>1834</a:t>
            </a:r>
          </a:p>
          <a:p>
            <a:r>
              <a:rPr lang="en-US" sz="2000" dirty="0" smtClean="0"/>
              <a:t>1842</a:t>
            </a:r>
          </a:p>
          <a:p>
            <a:r>
              <a:rPr lang="en-US" sz="2000" dirty="0" smtClean="0"/>
              <a:t>1845</a:t>
            </a:r>
          </a:p>
          <a:p>
            <a:r>
              <a:rPr lang="en-US" sz="2000" dirty="0" smtClean="0"/>
              <a:t>1847</a:t>
            </a:r>
          </a:p>
          <a:p>
            <a:r>
              <a:rPr lang="en-US" sz="2000" dirty="0" smtClean="0"/>
              <a:t>1867</a:t>
            </a:r>
          </a:p>
          <a:p>
            <a:r>
              <a:rPr lang="en-US" sz="2000" dirty="0" smtClean="0"/>
              <a:t>1879</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00" y="268813"/>
            <a:ext cx="2743200" cy="769441"/>
          </a:xfrm>
          <a:prstGeom prst="rect">
            <a:avLst/>
          </a:prstGeom>
          <a:noFill/>
        </p:spPr>
        <p:txBody>
          <a:bodyPr wrap="square" rtlCol="0">
            <a:spAutoFit/>
          </a:bodyPr>
          <a:lstStyle/>
          <a:p>
            <a:r>
              <a:rPr lang="en-US" sz="4400" dirty="0" smtClean="0"/>
              <a:t>Conclusion</a:t>
            </a:r>
          </a:p>
        </p:txBody>
      </p:sp>
      <p:sp>
        <p:nvSpPr>
          <p:cNvPr id="3" name="TextBox 2"/>
          <p:cNvSpPr txBox="1"/>
          <p:nvPr/>
        </p:nvSpPr>
        <p:spPr>
          <a:xfrm>
            <a:off x="609600" y="1038254"/>
            <a:ext cx="8077200" cy="4401205"/>
          </a:xfrm>
          <a:prstGeom prst="rect">
            <a:avLst/>
          </a:prstGeom>
          <a:noFill/>
        </p:spPr>
        <p:txBody>
          <a:bodyPr wrap="square" rtlCol="0">
            <a:spAutoFit/>
          </a:bodyPr>
          <a:lstStyle/>
          <a:p>
            <a:endParaRPr lang="en-US" sz="2800" dirty="0" smtClean="0"/>
          </a:p>
          <a:p>
            <a:pPr marL="342900" indent="-342900">
              <a:buFont typeface="+mj-lt"/>
              <a:buAutoNum type="arabicPeriod"/>
            </a:pPr>
            <a:r>
              <a:rPr lang="en-US" sz="2800" dirty="0" smtClean="0"/>
              <a:t>First </a:t>
            </a:r>
            <a:r>
              <a:rPr lang="en-US" sz="2800" dirty="0" err="1" smtClean="0"/>
              <a:t>Pinus</a:t>
            </a:r>
            <a:r>
              <a:rPr lang="en-US" sz="2800" dirty="0" smtClean="0"/>
              <a:t> </a:t>
            </a:r>
            <a:r>
              <a:rPr lang="en-US" sz="2800" dirty="0" err="1" smtClean="0"/>
              <a:t>aristata</a:t>
            </a:r>
            <a:r>
              <a:rPr lang="en-US" sz="2800" dirty="0" smtClean="0"/>
              <a:t> fire regime study in the SW</a:t>
            </a:r>
          </a:p>
          <a:p>
            <a:pPr marL="342900" indent="-342900"/>
            <a:endParaRPr lang="en-US" sz="2800" dirty="0" smtClean="0"/>
          </a:p>
          <a:p>
            <a:pPr marL="342900" indent="-342900">
              <a:buFont typeface="+mj-lt"/>
              <a:buAutoNum type="arabicPeriod"/>
            </a:pPr>
            <a:r>
              <a:rPr lang="en-US" sz="2800" dirty="0" smtClean="0"/>
              <a:t>Forest structure changes</a:t>
            </a:r>
          </a:p>
          <a:p>
            <a:pPr marL="342900" indent="-342900"/>
            <a:endParaRPr lang="en-US" sz="2800" dirty="0" smtClean="0"/>
          </a:p>
          <a:p>
            <a:pPr marL="342900" indent="-342900">
              <a:buFont typeface="+mj-lt"/>
              <a:buAutoNum type="arabicPeriod"/>
            </a:pPr>
            <a:r>
              <a:rPr lang="en-US" sz="2800" dirty="0" smtClean="0"/>
              <a:t>Climate warming</a:t>
            </a:r>
          </a:p>
          <a:p>
            <a:pPr marL="342900" indent="-342900"/>
            <a:endParaRPr lang="en-US" sz="2800" dirty="0" smtClean="0"/>
          </a:p>
          <a:p>
            <a:pPr marL="342900" indent="-342900">
              <a:buFont typeface="+mj-lt"/>
              <a:buAutoNum type="arabicPeriod"/>
            </a:pPr>
            <a:r>
              <a:rPr lang="en-US" sz="2800" dirty="0" smtClean="0"/>
              <a:t>Risks of severe fire</a:t>
            </a:r>
          </a:p>
          <a:p>
            <a:endParaRPr lang="en-US" sz="2800" dirty="0" smtClean="0"/>
          </a:p>
          <a:p>
            <a:endParaRPr lang="en-US" sz="2800" dirty="0"/>
          </a:p>
        </p:txBody>
      </p:sp>
      <p:pic>
        <p:nvPicPr>
          <p:cNvPr id="5" name="Picture 4" descr="63245f.jpg"/>
          <p:cNvPicPr>
            <a:picLocks noChangeAspect="1"/>
          </p:cNvPicPr>
          <p:nvPr/>
        </p:nvPicPr>
        <p:blipFill>
          <a:blip r:embed="rId3"/>
          <a:stretch>
            <a:fillRect/>
          </a:stretch>
        </p:blipFill>
        <p:spPr>
          <a:xfrm>
            <a:off x="0" y="4724400"/>
            <a:ext cx="9144000" cy="2286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873</TotalTime>
  <Words>617</Words>
  <Application>Microsoft Office PowerPoint</Application>
  <PresentationFormat>On-screen Show (4:3)</PresentationFormat>
  <Paragraphs>74</Paragraphs>
  <Slides>11</Slides>
  <Notes>5</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Climate-Fire Relationships in a Rare High Elevation Forest</vt:lpstr>
      <vt:lpstr>My Study:</vt:lpstr>
      <vt:lpstr>Hypotheses:</vt:lpstr>
      <vt:lpstr>Slide 4</vt:lpstr>
      <vt:lpstr>Slide 5</vt:lpstr>
      <vt:lpstr>Slide 6</vt:lpstr>
      <vt:lpstr>Slide 7</vt:lpstr>
      <vt:lpstr>Slide 8</vt:lpstr>
      <vt:lpstr>Slide 9</vt:lpstr>
      <vt:lpstr>Acknowledgements</vt:lpstr>
      <vt:lpstr>Slide 11</vt:lpstr>
    </vt:vector>
  </TitlesOfParts>
  <Company>NAU</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Climate-Fire Relationships in a Rare High Elevation Forest</dc:title>
  <dc:creator>Danielle Klaas</dc:creator>
  <cp:lastModifiedBy>Danielle Klaas</cp:lastModifiedBy>
  <cp:revision>13</cp:revision>
  <dcterms:created xsi:type="dcterms:W3CDTF">2012-04-11T16:42:07Z</dcterms:created>
  <dcterms:modified xsi:type="dcterms:W3CDTF">2012-04-11T18:00:52Z</dcterms:modified>
</cp:coreProperties>
</file>